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60157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28" y="-114"/>
      </p:cViewPr>
      <p:guideLst>
        <p:guide orient="horz" pos="2160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74246" y="359898"/>
            <a:ext cx="10207276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74246" y="1850064"/>
            <a:ext cx="10207276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69851" y="1413802"/>
            <a:ext cx="28983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94733" y="1345016"/>
            <a:ext cx="88211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1182" y="274641"/>
            <a:ext cx="2520315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5198" y="274642"/>
            <a:ext cx="7665958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46109" y="-54"/>
            <a:ext cx="945118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3347" y="2600325"/>
            <a:ext cx="8821103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3347" y="1066800"/>
            <a:ext cx="8821103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150395" y="0"/>
            <a:ext cx="10501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993730" y="2814656"/>
            <a:ext cx="28983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318614" y="2745870"/>
            <a:ext cx="88211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8448" y="274320"/>
            <a:ext cx="10333292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8447" y="1524000"/>
            <a:ext cx="504063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71109" y="1524000"/>
            <a:ext cx="504063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80" y="5160336"/>
            <a:ext cx="11341418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9" y="328278"/>
            <a:ext cx="5544693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426804" y="328278"/>
            <a:ext cx="5544693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30079" y="969336"/>
            <a:ext cx="5544693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26804" y="969336"/>
            <a:ext cx="5544693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8448" y="274320"/>
            <a:ext cx="10333292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98775" y="0"/>
            <a:ext cx="112028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98776" y="-54"/>
            <a:ext cx="10081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9" y="216778"/>
            <a:ext cx="5250657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0079" y="1406964"/>
            <a:ext cx="5250657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30078" y="2133602"/>
            <a:ext cx="11236405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2879" y="1066800"/>
            <a:ext cx="3780473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50132" y="1066800"/>
            <a:ext cx="6300788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55145" y="1143005"/>
            <a:ext cx="6090762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46738" y="954341"/>
            <a:ext cx="945118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895679" y="936786"/>
            <a:ext cx="89471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5145" y="4800600"/>
            <a:ext cx="6090762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124448" y="-815922"/>
            <a:ext cx="2258591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32651" y="21104"/>
            <a:ext cx="2345832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52034" y="1055077"/>
            <a:ext cx="1551379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95866" y="-54"/>
            <a:ext cx="1120571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78448" y="274638"/>
            <a:ext cx="10333292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78448" y="1447800"/>
            <a:ext cx="10333292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35618" y="6305550"/>
            <a:ext cx="2940368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344293C-10B9-47C4-AAE5-F3AB187410F6}" type="datetimeFigureOut">
              <a:rPr lang="en-US" smtClean="0"/>
              <a:pPr/>
              <a:t>3/15/2010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875985" y="6305550"/>
            <a:ext cx="3990499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870683" y="6305550"/>
            <a:ext cx="630079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98776" y="-54"/>
            <a:ext cx="10081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ZA" sz="6600" dirty="0" smtClean="0"/>
              <a:t>The Merchant of Venice</a:t>
            </a:r>
            <a:endParaRPr lang="en-ZA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ZA" sz="4800" dirty="0" smtClean="0"/>
              <a:t>Answers Act 3</a:t>
            </a:r>
            <a:endParaRPr lang="en-ZA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9. Why does Portia want </a:t>
            </a:r>
            <a:r>
              <a:rPr lang="en-ZA" dirty="0" err="1" smtClean="0"/>
              <a:t>Bassanio</a:t>
            </a:r>
            <a:r>
              <a:rPr lang="en-ZA" dirty="0" smtClean="0"/>
              <a:t> to wait before he chooses a casket?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She does not want to lose his company.</a:t>
            </a:r>
          </a:p>
          <a:p>
            <a:pPr>
              <a:buNone/>
            </a:pP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10. What does </a:t>
            </a:r>
            <a:r>
              <a:rPr lang="en-ZA" dirty="0" err="1" smtClean="0"/>
              <a:t>Bassanio</a:t>
            </a:r>
            <a:r>
              <a:rPr lang="en-ZA" dirty="0" smtClean="0"/>
              <a:t> mean when he says he lives upon the rack?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19" y="1447800"/>
            <a:ext cx="6143668" cy="4910158"/>
          </a:xfrm>
        </p:spPr>
        <p:txBody>
          <a:bodyPr>
            <a:normAutofit fontScale="92500"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feels as if he is being tortured when she prevents him from choosing.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7555" y="1357298"/>
            <a:ext cx="617402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11. Why does Portia want music to play while </a:t>
            </a:r>
            <a:r>
              <a:rPr lang="en-ZA" dirty="0" err="1" smtClean="0"/>
              <a:t>Bassanio</a:t>
            </a:r>
            <a:r>
              <a:rPr lang="en-ZA" dirty="0" smtClean="0"/>
              <a:t> is making a choice?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 fontScale="77500" lnSpcReduction="20000"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If he chooses wrong he can die like a swan.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If he chooses right  the music will play as if he is a new king being crowned or the music will be like the music played under a bridegroom’s window on the morning of the wedding.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12. Why did </a:t>
            </a:r>
            <a:r>
              <a:rPr lang="en-ZA" dirty="0" err="1" smtClean="0"/>
              <a:t>Bassanio</a:t>
            </a:r>
            <a:r>
              <a:rPr lang="en-ZA" dirty="0" smtClean="0"/>
              <a:t> choose the lead casket?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Lead is a dull colour and it does not symbolise the things gold and silver symbolises.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13. How did he have to claim Portia?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With a kiss.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14. Why has Portia bereft </a:t>
            </a:r>
            <a:r>
              <a:rPr lang="en-ZA" dirty="0" err="1" smtClean="0"/>
              <a:t>Bassanio</a:t>
            </a:r>
            <a:r>
              <a:rPr lang="en-ZA" dirty="0" smtClean="0"/>
              <a:t> of all words?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Portia just promised herself and all her possessions to </a:t>
            </a:r>
            <a:r>
              <a:rPr lang="en-ZA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Bassanio</a:t>
            </a:r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</a:t>
            </a:r>
          </a:p>
          <a:p>
            <a:pPr>
              <a:buNone/>
            </a:pP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15 What was </a:t>
            </a:r>
            <a:r>
              <a:rPr lang="en-ZA" dirty="0" err="1" smtClean="0"/>
              <a:t>Gratiano</a:t>
            </a:r>
            <a:r>
              <a:rPr lang="en-ZA" dirty="0" smtClean="0"/>
              <a:t> doing while </a:t>
            </a:r>
            <a:r>
              <a:rPr lang="en-ZA" dirty="0" err="1" smtClean="0"/>
              <a:t>Bassanio</a:t>
            </a:r>
            <a:r>
              <a:rPr lang="en-ZA" dirty="0" smtClean="0"/>
              <a:t> was wooing Portia?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Gratiano</a:t>
            </a:r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wooed </a:t>
            </a:r>
            <a:r>
              <a:rPr lang="en-ZA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Nerissa</a:t>
            </a:r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16. What news does </a:t>
            </a:r>
            <a:r>
              <a:rPr lang="en-ZA" dirty="0" err="1" smtClean="0"/>
              <a:t>Bassanio</a:t>
            </a:r>
            <a:r>
              <a:rPr lang="en-ZA" dirty="0" smtClean="0"/>
              <a:t> receive from Antonio?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323131" cy="4910158"/>
          </a:xfrm>
        </p:spPr>
        <p:txBody>
          <a:bodyPr>
            <a:normAutofit fontScale="77500" lnSpcReduction="20000"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All his ships wrecked.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His creditors demand payment and Antonio is unable to pay them.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Antonio forfeited the bond with the Jew and must now give a pound of his flesh.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cleared all debts between him and </a:t>
            </a:r>
            <a:r>
              <a:rPr lang="en-ZA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Bassanio</a:t>
            </a:r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17. What truth does </a:t>
            </a:r>
            <a:r>
              <a:rPr lang="en-ZA" dirty="0" err="1" smtClean="0"/>
              <a:t>Bassanio</a:t>
            </a:r>
            <a:r>
              <a:rPr lang="en-ZA" dirty="0" smtClean="0"/>
              <a:t> reveal about himself to Portia?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has less than no money.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borrowed money from a friend and endangered that friend’s life in the process.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18. How much money does Portia give </a:t>
            </a:r>
            <a:r>
              <a:rPr lang="en-ZA" dirty="0" err="1" smtClean="0"/>
              <a:t>Bassanio</a:t>
            </a:r>
            <a:r>
              <a:rPr lang="en-ZA" dirty="0" smtClean="0"/>
              <a:t> to pay Shylock?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36 </a:t>
            </a:r>
            <a:r>
              <a:rPr lang="en-ZA" sz="6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thousand ducats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1. What news has </a:t>
            </a:r>
            <a:r>
              <a:rPr lang="en-ZA" dirty="0" err="1" smtClean="0"/>
              <a:t>Salerio</a:t>
            </a:r>
            <a:r>
              <a:rPr lang="en-ZA" dirty="0" smtClean="0"/>
              <a:t> heard on the Rialto?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333292" cy="1052506"/>
          </a:xfrm>
        </p:spPr>
        <p:txBody>
          <a:bodyPr>
            <a:normAutofit fontScale="62500" lnSpcReduction="20000"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Antonio has lost a ship at Kent, England.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19. Portia gave </a:t>
            </a:r>
            <a:r>
              <a:rPr lang="en-ZA" dirty="0" err="1" smtClean="0"/>
              <a:t>Bassanio</a:t>
            </a:r>
            <a:r>
              <a:rPr lang="en-ZA" dirty="0" smtClean="0"/>
              <a:t> a ring. What did he have to do with that ring.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6322603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must always keep it on his finger.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20. What is Antonio trying to tell Shylock?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wants Shylock to give him another chance to pay the money.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21. Why will Shylock not listen to Antonio?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Shylock has sworn an oath that he would take the flesh.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22. Why does Shylock hate Antonio?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Antonio has paid the debts of people that could not pay Shylock and in that way Shylock lost a lot of profit.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23. Why will the Duke not let Antonio go free without honouring the bond?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It will influence the whole law of  Venice.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law must be firm or everybody will try to get their contracts cancelled.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24. What does Portia tell Lorenzo about where she is going?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Portia says she is going to a monastery to pray until </a:t>
            </a:r>
            <a:r>
              <a:rPr lang="en-ZA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Bassanio</a:t>
            </a:r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returns.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25. What letter does she send to Dr. </a:t>
            </a:r>
            <a:r>
              <a:rPr lang="en-ZA" dirty="0" err="1" smtClean="0"/>
              <a:t>Bellario</a:t>
            </a:r>
            <a:r>
              <a:rPr lang="en-ZA" dirty="0" smtClean="0"/>
              <a:t>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letter asks for notes and clothing.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26. Why would their husbands not recognise them?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They will be dressed like men.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2. What is the Rialto?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6739326" cy="4910158"/>
          </a:xfrm>
        </p:spPr>
        <p:txBody>
          <a:bodyPr>
            <a:normAutofit fontScale="92500"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place where Merchants buy and sell their goods. It is like the Stock Exchange.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3. What does Shylock accuse </a:t>
            </a:r>
            <a:r>
              <a:rPr lang="en-ZA" dirty="0" err="1" smtClean="0"/>
              <a:t>Solanio</a:t>
            </a:r>
            <a:r>
              <a:rPr lang="en-ZA" dirty="0" smtClean="0"/>
              <a:t> and </a:t>
            </a:r>
            <a:r>
              <a:rPr lang="en-ZA" dirty="0" err="1" smtClean="0"/>
              <a:t>Salerio</a:t>
            </a:r>
            <a:r>
              <a:rPr lang="en-ZA" dirty="0" smtClean="0"/>
              <a:t> of?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6739326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Shylock says they knew everything about his daughter’s disappearance.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4. What does Shylock want to do with Antonio’s flesh?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6739326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Use it as bait to catch fish.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5. What, according to Shylock, makes him also human and gives him the right to be respected?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689" y="1500174"/>
            <a:ext cx="10787138" cy="4910158"/>
          </a:xfrm>
        </p:spPr>
        <p:txBody>
          <a:bodyPr>
            <a:normAutofit fontScale="55000" lnSpcReduction="20000"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has eyes, hands, organs, a body, senses and desires.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eats the same food as other people.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is hurt by the same weapons.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suffers the same diseases, and he is healed like others.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laughs when tickled.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bleeds when pricked.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will die if poisoned.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will take revenge like every other human.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6. What news did Tubal bring about Jessica?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180255" cy="4910158"/>
          </a:xfrm>
        </p:spPr>
        <p:txBody>
          <a:bodyPr>
            <a:normAutofit/>
          </a:bodyPr>
          <a:lstStyle/>
          <a:p>
            <a:r>
              <a:rPr lang="en-ZA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She spent 80 ducats in one evening.</a:t>
            </a:r>
          </a:p>
          <a:p>
            <a:r>
              <a:rPr lang="en-ZA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She gave away a jewel for a monkey.</a:t>
            </a:r>
            <a:endParaRPr lang="en-ZA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7. Jessica exchanged a ring for a monkey. Why was this terrible for Shylock?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ring was given to Shylock by his wife. He would not have given it away for a wilderness of monkeys.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8. Something comforts Shylock despite all Jessica’s spending. What is that?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Antonio seems to be in financial trouble and may not be able to pay his debt.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788</Words>
  <Application>Microsoft Office PowerPoint</Application>
  <PresentationFormat>Custom</PresentationFormat>
  <Paragraphs>68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Solstice</vt:lpstr>
      <vt:lpstr>The Merchant of Venice</vt:lpstr>
      <vt:lpstr>1. What news has Salerio heard on the Rialto?</vt:lpstr>
      <vt:lpstr>2. What is the Rialto?</vt:lpstr>
      <vt:lpstr>3. What does Shylock accuse Solanio and Salerio of?</vt:lpstr>
      <vt:lpstr>4. What does Shylock want to do with Antonio’s flesh?</vt:lpstr>
      <vt:lpstr>5. What, according to Shylock, makes him also human and gives him the right to be respected?</vt:lpstr>
      <vt:lpstr>6. What news did Tubal bring about Jessica?</vt:lpstr>
      <vt:lpstr>7. Jessica exchanged a ring for a monkey. Why was this terrible for Shylock?</vt:lpstr>
      <vt:lpstr>8. Something comforts Shylock despite all Jessica’s spending. What is that?</vt:lpstr>
      <vt:lpstr>9. Why does Portia want Bassanio to wait before he chooses a casket?</vt:lpstr>
      <vt:lpstr>10. What does Bassanio mean when he says he lives upon the rack?</vt:lpstr>
      <vt:lpstr>11. Why does Portia want music to play while Bassanio is making a choice?</vt:lpstr>
      <vt:lpstr>12. Why did Bassanio choose the lead casket?</vt:lpstr>
      <vt:lpstr>13. How did he have to claim Portia?</vt:lpstr>
      <vt:lpstr>14. Why has Portia bereft Bassanio of all words?</vt:lpstr>
      <vt:lpstr>15 What was Gratiano doing while Bassanio was wooing Portia?</vt:lpstr>
      <vt:lpstr>16. What news does Bassanio receive from Antonio?</vt:lpstr>
      <vt:lpstr>17. What truth does Bassanio reveal about himself to Portia?</vt:lpstr>
      <vt:lpstr>18. How much money does Portia give Bassanio to pay Shylock?</vt:lpstr>
      <vt:lpstr>19. Portia gave Bassanio a ring. What did he have to do with that ring.</vt:lpstr>
      <vt:lpstr>20. What is Antonio trying to tell Shylock?</vt:lpstr>
      <vt:lpstr>21. Why will Shylock not listen to Antonio?</vt:lpstr>
      <vt:lpstr>22. Why does Shylock hate Antonio?</vt:lpstr>
      <vt:lpstr>23. Why will the Duke not let Antonio go free without honouring the bond?</vt:lpstr>
      <vt:lpstr>24. What does Portia tell Lorenzo about where she is going?</vt:lpstr>
      <vt:lpstr>25. What letter does she send to Dr. Bellario?</vt:lpstr>
      <vt:lpstr>26. Why would their husbands not recognise them?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Merchant of Venice</dc:title>
  <dc:creator>Carol</dc:creator>
  <cp:lastModifiedBy>Carol</cp:lastModifiedBy>
  <cp:revision>12</cp:revision>
  <dcterms:created xsi:type="dcterms:W3CDTF">2010-02-24T08:29:26Z</dcterms:created>
  <dcterms:modified xsi:type="dcterms:W3CDTF">2010-03-15T07:54:22Z</dcterms:modified>
</cp:coreProperties>
</file>